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2" r:id="rId3"/>
    <p:sldId id="259" r:id="rId4"/>
    <p:sldId id="261" r:id="rId5"/>
    <p:sldId id="264" r:id="rId6"/>
    <p:sldId id="266" r:id="rId7"/>
    <p:sldId id="256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-of-inspiration.ru/reklama-knigi-svoimi-silami" TargetMode="External"/><Relationship Id="rId2" Type="http://schemas.openxmlformats.org/officeDocument/2006/relationships/hyperlink" Target="https://school-of-inspiration.ru/kak-napisat-annotaciyu-k-knig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hool-of-inspiration.ru/buktrejler-svoimi-rukami-primer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SBEW/4C1zrKvM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4687" t="8789" r="3906" b="7714"/>
          <a:stretch>
            <a:fillRect/>
          </a:stretch>
        </p:blipFill>
        <p:spPr bwMode="auto">
          <a:xfrm>
            <a:off x="1071538" y="857232"/>
            <a:ext cx="7143800" cy="522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3363" y="476672"/>
            <a:ext cx="5257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буктрейлер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его цель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01" y="1340768"/>
            <a:ext cx="864399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наше время существует много источников быстрого получения информации. Чтение же трудоёмкий процесс, и интерес к нему сейчас снижается .Да и родители не всегда умеют подобрать те книги, что действительно способны заинтересовать современных детей. Интервьюирование воспитанников нашего детского сада показало, что ребятам интересней читать истории, по которым снимались фильмы, или мультфильмы, а также произведения современных авторов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Книжный рынок, конечно, переполнен новинками, но сделать правильный выбор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нелегко.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современном мире детей окружает реклама видеоигр, фильмов, игрушек. Короткие ролики привлекают внимание, вызывают интерес. В дошкольном возрасте они воспринимаются, как источник информации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Именно рекламный ролик, посвящённый книге, её содержанию называется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буктрейлер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Основная цель создания такого видеоролика – заинтересовать и привлечь внимание потенциального читателя.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xmlns="" id="{2D2C158D-D040-40DF-A73C-CD8D6564E65D}"/>
              </a:ext>
            </a:extLst>
          </p:cNvPr>
          <p:cNvSpPr/>
          <p:nvPr/>
        </p:nvSpPr>
        <p:spPr>
          <a:xfrm>
            <a:off x="642910" y="5643578"/>
            <a:ext cx="4366960" cy="1064734"/>
          </a:xfrm>
          <a:prstGeom prst="round2Diag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 типу создателей: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-</a:t>
            </a:r>
            <a:r>
              <a:rPr lang="ru-RU" sz="1600" dirty="0" smtClean="0">
                <a:solidFill>
                  <a:schemeClr val="tx1"/>
                </a:solidFill>
              </a:rPr>
              <a:t>издательский </a:t>
            </a:r>
            <a:r>
              <a:rPr lang="ru-RU" sz="1600" dirty="0" err="1" smtClean="0">
                <a:solidFill>
                  <a:schemeClr val="tx1"/>
                </a:solidFill>
              </a:rPr>
              <a:t>буктрейлер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-читательский </a:t>
            </a:r>
            <a:r>
              <a:rPr lang="ru-RU" sz="1600" dirty="0" err="1" smtClean="0">
                <a:solidFill>
                  <a:schemeClr val="tx1"/>
                </a:solidFill>
              </a:rPr>
              <a:t>буктрейлер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-библиотечный </a:t>
            </a:r>
            <a:r>
              <a:rPr lang="ru-RU" sz="1600" dirty="0" err="1" smtClean="0">
                <a:solidFill>
                  <a:schemeClr val="tx1"/>
                </a:solidFill>
              </a:rPr>
              <a:t>буктрейлер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xmlns="" id="{FD3ACB2C-9369-4BD5-AD7E-2101D9F2DC1C}"/>
              </a:ext>
            </a:extLst>
          </p:cNvPr>
          <p:cNvSpPr/>
          <p:nvPr/>
        </p:nvSpPr>
        <p:spPr>
          <a:xfrm>
            <a:off x="642910" y="3071810"/>
            <a:ext cx="7938859" cy="2428892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xmlns="" id="{92FB0478-06FB-4E3A-805A-92208EEA503D}"/>
              </a:ext>
            </a:extLst>
          </p:cNvPr>
          <p:cNvSpPr/>
          <p:nvPr/>
        </p:nvSpPr>
        <p:spPr>
          <a:xfrm>
            <a:off x="714348" y="1142984"/>
            <a:ext cx="7848872" cy="178595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: наклоненная вверх 4">
            <a:extLst>
              <a:ext uri="{FF2B5EF4-FFF2-40B4-BE49-F238E27FC236}">
                <a16:creationId xmlns:a16="http://schemas.microsoft.com/office/drawing/2014/main" xmlns="" id="{341C6DFD-D2B0-4B9E-92B9-A62790C5627C}"/>
              </a:ext>
            </a:extLst>
          </p:cNvPr>
          <p:cNvSpPr/>
          <p:nvPr/>
        </p:nvSpPr>
        <p:spPr>
          <a:xfrm>
            <a:off x="539552" y="188641"/>
            <a:ext cx="7704856" cy="811468"/>
          </a:xfrm>
          <a:prstGeom prst="ribbon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42852"/>
            <a:ext cx="3693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буктрейлеров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B1696F-739A-4732-8E85-33DC2D2B894E}"/>
              </a:ext>
            </a:extLst>
          </p:cNvPr>
          <p:cNvSpPr txBox="1"/>
          <p:nvPr/>
        </p:nvSpPr>
        <p:spPr>
          <a:xfrm>
            <a:off x="857224" y="1071547"/>
            <a:ext cx="78488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По способу визуального воплощения текста:</a:t>
            </a:r>
          </a:p>
          <a:p>
            <a:pPr algn="just"/>
            <a:r>
              <a:rPr lang="ru-RU" sz="1400" b="1" dirty="0"/>
              <a:t>-игровые </a:t>
            </a:r>
            <a:r>
              <a:rPr lang="ru-RU" sz="1400" dirty="0"/>
              <a:t>(мини фильм по книге</a:t>
            </a:r>
            <a:r>
              <a:rPr lang="ru-RU" sz="1400" dirty="0" smtClean="0"/>
              <a:t>) В качестве визуального видеоряда обычно используются либо кадры из фильмов, либо самостоятельно снятые сцены, также зачастую добавляются картинки или текстовые вставки. ;</a:t>
            </a:r>
            <a:endParaRPr lang="ru-RU" sz="1400" dirty="0"/>
          </a:p>
          <a:p>
            <a:pPr algn="just"/>
            <a:r>
              <a:rPr lang="ru-RU" sz="1400" b="1" dirty="0"/>
              <a:t>-неигровые </a:t>
            </a:r>
            <a:r>
              <a:rPr lang="ru-RU" sz="1400" dirty="0" smtClean="0"/>
              <a:t>это набор слайдов с цитатами, иллюстрациями, книжными разворотами, тематическими рисунками, фотографиями и т.п. «презентации», созданные с помощью  программ </a:t>
            </a:r>
            <a:r>
              <a:rPr lang="en-US" sz="1400" i="1" dirty="0" smtClean="0"/>
              <a:t>Microsoft Office PowerPoint</a:t>
            </a:r>
            <a:r>
              <a:rPr lang="ru-RU" sz="1400" dirty="0" smtClean="0"/>
              <a:t> , </a:t>
            </a:r>
            <a:r>
              <a:rPr lang="ru-RU" sz="1400" i="1" dirty="0" smtClean="0"/>
              <a:t>Киностудия </a:t>
            </a:r>
            <a:r>
              <a:rPr lang="en-US" sz="1400" i="1" dirty="0" smtClean="0"/>
              <a:t>Windows Live</a:t>
            </a:r>
            <a:endParaRPr lang="ru-RU" sz="1400" dirty="0" smtClean="0"/>
          </a:p>
          <a:p>
            <a:pPr algn="just"/>
            <a:r>
              <a:rPr lang="ru-RU" sz="1400" b="1" dirty="0" smtClean="0"/>
              <a:t>-</a:t>
            </a:r>
            <a:r>
              <a:rPr lang="ru-RU" sz="1400" b="1" dirty="0"/>
              <a:t>анимационные </a:t>
            </a:r>
            <a:r>
              <a:rPr lang="ru-RU" sz="1400" dirty="0"/>
              <a:t>(мультфильм по книге).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По </a:t>
            </a:r>
            <a:r>
              <a:rPr lang="ru-RU" sz="1400" b="1" dirty="0"/>
              <a:t>содержанию:</a:t>
            </a:r>
          </a:p>
          <a:p>
            <a:pPr algn="just"/>
            <a:r>
              <a:rPr lang="ru-RU" sz="1400" dirty="0"/>
              <a:t>-</a:t>
            </a:r>
            <a:r>
              <a:rPr lang="ru-RU" sz="1400" b="1" dirty="0"/>
              <a:t>повествовательные </a:t>
            </a:r>
            <a:r>
              <a:rPr lang="ru-RU" sz="1400" dirty="0"/>
              <a:t>(презентующие основу сюжета </a:t>
            </a:r>
            <a:r>
              <a:rPr lang="ru-RU" sz="1400" dirty="0" smtClean="0"/>
              <a:t>произведения отвечает на три основных вопроса:</a:t>
            </a:r>
          </a:p>
          <a:p>
            <a:pPr algn="just"/>
            <a:r>
              <a:rPr lang="ru-RU" sz="1400" b="1" dirty="0" err="1" smtClean="0"/>
              <a:t>Где?-</a:t>
            </a:r>
            <a:r>
              <a:rPr lang="ru-RU" sz="1400" dirty="0" err="1" smtClean="0"/>
              <a:t>показываем</a:t>
            </a:r>
            <a:r>
              <a:rPr lang="ru-RU" sz="1400" dirty="0" smtClean="0"/>
              <a:t> место действия</a:t>
            </a:r>
          </a:p>
          <a:p>
            <a:pPr algn="just"/>
            <a:r>
              <a:rPr lang="ru-RU" sz="1400" b="1" dirty="0" err="1" smtClean="0"/>
              <a:t>Кто?-</a:t>
            </a:r>
            <a:r>
              <a:rPr lang="ru-RU" sz="1400" dirty="0" err="1" smtClean="0"/>
              <a:t>рассказываем</a:t>
            </a:r>
            <a:r>
              <a:rPr lang="ru-RU" sz="1400" dirty="0" smtClean="0"/>
              <a:t> о героях произведения, основных действующих лицах</a:t>
            </a:r>
          </a:p>
          <a:p>
            <a:pPr algn="just"/>
            <a:r>
              <a:rPr lang="ru-RU" sz="1400" b="1" dirty="0" smtClean="0"/>
              <a:t>В чем </a:t>
            </a:r>
            <a:r>
              <a:rPr lang="ru-RU" sz="1400" b="1" dirty="0" err="1" smtClean="0"/>
              <a:t>проблема?-</a:t>
            </a:r>
            <a:r>
              <a:rPr lang="ru-RU" sz="1400" dirty="0" err="1" smtClean="0"/>
              <a:t>обозначаем</a:t>
            </a:r>
            <a:r>
              <a:rPr lang="ru-RU" sz="1400" dirty="0" smtClean="0"/>
              <a:t> завязку и главный конфликт истории, то есть столкновение интересов </a:t>
            </a:r>
            <a:r>
              <a:rPr lang="ru-RU" sz="1400" dirty="0" err="1" smtClean="0"/>
              <a:t>и\или</a:t>
            </a:r>
            <a:r>
              <a:rPr lang="ru-RU" sz="1400" dirty="0" smtClean="0"/>
              <a:t> мотивов действующих лиц);</a:t>
            </a:r>
            <a:endParaRPr lang="ru-RU" sz="1400" dirty="0"/>
          </a:p>
          <a:p>
            <a:r>
              <a:rPr lang="ru-RU" sz="1400" dirty="0"/>
              <a:t>-</a:t>
            </a:r>
            <a:r>
              <a:rPr lang="ru-RU" sz="1400" b="1" dirty="0"/>
              <a:t>атмосферные </a:t>
            </a:r>
            <a:r>
              <a:rPr lang="ru-RU" sz="1400" dirty="0"/>
              <a:t>(передающие </a:t>
            </a:r>
            <a:r>
              <a:rPr lang="ru-RU" sz="1400" dirty="0" smtClean="0"/>
              <a:t>основное настроение </a:t>
            </a:r>
            <a:r>
              <a:rPr lang="ru-RU" sz="1400" dirty="0"/>
              <a:t>книги и ожидаемые читательские эмоции);</a:t>
            </a:r>
          </a:p>
          <a:p>
            <a:r>
              <a:rPr lang="ru-RU" sz="1400" dirty="0"/>
              <a:t>-концептуальные (транслирующие ключевые идеи и общую смысловую направленность текста).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xmlns="" id="{DEBF8FB4-46EB-4796-A42A-8DE3970E948D}"/>
              </a:ext>
            </a:extLst>
          </p:cNvPr>
          <p:cNvSpPr/>
          <p:nvPr/>
        </p:nvSpPr>
        <p:spPr>
          <a:xfrm>
            <a:off x="142844" y="5214950"/>
            <a:ext cx="8568952" cy="1440160"/>
          </a:xfrm>
          <a:prstGeom prst="round2Diag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01D1B6AC-244B-47B4-8FA9-14B8DAFAF3A9}"/>
              </a:ext>
            </a:extLst>
          </p:cNvPr>
          <p:cNvSpPr/>
          <p:nvPr/>
        </p:nvSpPr>
        <p:spPr>
          <a:xfrm>
            <a:off x="179512" y="2852936"/>
            <a:ext cx="8568952" cy="223224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5BAF9C6E-9F5A-48AC-BCE7-860D5666F7AB}"/>
              </a:ext>
            </a:extLst>
          </p:cNvPr>
          <p:cNvSpPr/>
          <p:nvPr/>
        </p:nvSpPr>
        <p:spPr>
          <a:xfrm>
            <a:off x="179512" y="692696"/>
            <a:ext cx="8568952" cy="194421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Лента: наклоненная вверх 2">
            <a:extLst>
              <a:ext uri="{FF2B5EF4-FFF2-40B4-BE49-F238E27FC236}">
                <a16:creationId xmlns:a16="http://schemas.microsoft.com/office/drawing/2014/main" xmlns="" id="{F86B0A72-84CE-44E9-A587-C5246D2DBDD0}"/>
              </a:ext>
            </a:extLst>
          </p:cNvPr>
          <p:cNvSpPr/>
          <p:nvPr/>
        </p:nvSpPr>
        <p:spPr>
          <a:xfrm>
            <a:off x="1007604" y="3245"/>
            <a:ext cx="6912768" cy="576064"/>
          </a:xfrm>
          <a:prstGeom prst="ribbon2">
            <a:avLst/>
          </a:prstGeom>
          <a:solidFill>
            <a:schemeClr val="accent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D1C60A-1E85-4C55-815C-CABBA3C757F1}"/>
              </a:ext>
            </a:extLst>
          </p:cNvPr>
          <p:cNvSpPr txBox="1"/>
          <p:nvPr/>
        </p:nvSpPr>
        <p:spPr>
          <a:xfrm>
            <a:off x="179512" y="0"/>
            <a:ext cx="856895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типу создателей 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Издательский </a:t>
            </a:r>
            <a:r>
              <a:rPr lang="ru-RU" b="1" dirty="0" err="1"/>
              <a:t>буктрейлер</a:t>
            </a:r>
            <a:r>
              <a:rPr lang="ru-RU" b="1" dirty="0"/>
              <a:t> </a:t>
            </a:r>
            <a:r>
              <a:rPr lang="ru-RU" dirty="0" smtClean="0"/>
              <a:t>включает </a:t>
            </a:r>
            <a:r>
              <a:rPr lang="ru-RU" dirty="0"/>
              <a:t>в себя информацию:</a:t>
            </a:r>
          </a:p>
          <a:p>
            <a:pPr algn="just"/>
            <a:r>
              <a:rPr lang="ru-RU" dirty="0"/>
              <a:t>-об авторе и содержании произведения</a:t>
            </a:r>
          </a:p>
          <a:p>
            <a:pPr algn="just"/>
            <a:r>
              <a:rPr lang="ru-RU" dirty="0"/>
              <a:t>-сведения о том, каким издательством выпускается книга</a:t>
            </a:r>
          </a:p>
          <a:p>
            <a:pPr algn="just"/>
            <a:r>
              <a:rPr lang="ru-RU" dirty="0"/>
              <a:t>-дату выхода книги (если </a:t>
            </a:r>
            <a:r>
              <a:rPr lang="ru-RU" dirty="0" err="1"/>
              <a:t>буктрейлер</a:t>
            </a:r>
            <a:r>
              <a:rPr lang="ru-RU" dirty="0"/>
              <a:t> анонсирует выход книги)</a:t>
            </a:r>
          </a:p>
          <a:p>
            <a:pPr algn="just"/>
            <a:r>
              <a:rPr lang="ru-RU" dirty="0"/>
              <a:t>-возможность покупки (где можно купить или заказать книгу)</a:t>
            </a:r>
          </a:p>
          <a:p>
            <a:pPr algn="just"/>
            <a:r>
              <a:rPr lang="ru-RU" dirty="0"/>
              <a:t>-контакты-ссылки на сайт или странички в социальных сетях</a:t>
            </a:r>
          </a:p>
          <a:p>
            <a:pPr algn="just"/>
            <a:endParaRPr lang="ru-RU" dirty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Библиотечный </a:t>
            </a:r>
            <a:r>
              <a:rPr lang="ru-RU" b="1" dirty="0" err="1"/>
              <a:t>буктрейлер</a:t>
            </a:r>
            <a:r>
              <a:rPr lang="ru-RU" b="1" dirty="0"/>
              <a:t>  </a:t>
            </a:r>
            <a:r>
              <a:rPr lang="ru-RU" dirty="0" smtClean="0"/>
              <a:t>популяризирует произведение </a:t>
            </a:r>
            <a:r>
              <a:rPr lang="ru-RU" dirty="0"/>
              <a:t>как таковое, привлекает внимание к </a:t>
            </a:r>
            <a:r>
              <a:rPr lang="ru-RU" dirty="0" smtClean="0"/>
              <a:t>библиотеке основными составляющими </a:t>
            </a:r>
            <a:r>
              <a:rPr lang="ru-RU" dirty="0"/>
              <a:t>видеоряда:</a:t>
            </a:r>
          </a:p>
          <a:p>
            <a:pPr algn="just"/>
            <a:r>
              <a:rPr lang="ru-RU" dirty="0"/>
              <a:t>-отображение содержания </a:t>
            </a:r>
            <a:r>
              <a:rPr lang="ru-RU" dirty="0" smtClean="0"/>
              <a:t>произведения </a:t>
            </a:r>
            <a:r>
              <a:rPr lang="ru-RU" dirty="0"/>
              <a:t>(выражено визуально или прочитываться закадровым голосом)</a:t>
            </a:r>
          </a:p>
          <a:p>
            <a:pPr algn="just"/>
            <a:r>
              <a:rPr lang="ru-RU" dirty="0"/>
              <a:t>-обозначение автора и названия произведения</a:t>
            </a:r>
          </a:p>
          <a:p>
            <a:pPr algn="just"/>
            <a:r>
              <a:rPr lang="ru-RU" dirty="0"/>
              <a:t>-информация об авторе или история написания книги</a:t>
            </a:r>
          </a:p>
          <a:p>
            <a:pPr algn="just"/>
            <a:r>
              <a:rPr lang="ru-RU" dirty="0"/>
              <a:t>-может иметься изображение разворотов или обложки издания (или внешнего вида книг различных издательств)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Читательский </a:t>
            </a:r>
            <a:r>
              <a:rPr lang="ru-RU" b="1" dirty="0" err="1"/>
              <a:t>буктрейлер</a:t>
            </a:r>
            <a:r>
              <a:rPr lang="ru-RU" b="1" dirty="0"/>
              <a:t> </a:t>
            </a:r>
            <a:r>
              <a:rPr lang="ru-RU" dirty="0" smtClean="0"/>
              <a:t>создается </a:t>
            </a:r>
            <a:r>
              <a:rPr lang="ru-RU" dirty="0"/>
              <a:t>ради удовольствия автора </a:t>
            </a:r>
            <a:r>
              <a:rPr lang="ru-RU" dirty="0" smtClean="0"/>
              <a:t>видеоролика - он </a:t>
            </a:r>
            <a:r>
              <a:rPr lang="ru-RU" dirty="0"/>
              <a:t>продляет себе «общение» с полюбившейся книгой, имея возможность посредством </a:t>
            </a:r>
            <a:r>
              <a:rPr lang="ru-RU" dirty="0" err="1"/>
              <a:t>буктрейлера</a:t>
            </a:r>
            <a:r>
              <a:rPr lang="ru-RU" dirty="0"/>
              <a:t> поделиться впечатлением о ней с другими людьми.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xmlns="" id="{07A85FB9-FD3E-4ED9-835A-DA21DEEC0699}"/>
              </a:ext>
            </a:extLst>
          </p:cNvPr>
          <p:cNvSpPr/>
          <p:nvPr/>
        </p:nvSpPr>
        <p:spPr>
          <a:xfrm>
            <a:off x="357158" y="4929198"/>
            <a:ext cx="8215370" cy="1928802"/>
          </a:xfrm>
          <a:prstGeom prst="round2Diag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xmlns="" id="{2309F53F-8D45-4E11-887C-0C42F79A20A8}"/>
              </a:ext>
            </a:extLst>
          </p:cNvPr>
          <p:cNvSpPr/>
          <p:nvPr/>
        </p:nvSpPr>
        <p:spPr>
          <a:xfrm>
            <a:off x="357158" y="2732386"/>
            <a:ext cx="8215370" cy="2064766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7726241C-AEDC-4C97-AEC6-2BD54F15F421}"/>
              </a:ext>
            </a:extLst>
          </p:cNvPr>
          <p:cNvSpPr/>
          <p:nvPr/>
        </p:nvSpPr>
        <p:spPr>
          <a:xfrm>
            <a:off x="357158" y="928670"/>
            <a:ext cx="8215370" cy="170824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Лента: наклоненная вверх 1">
            <a:extLst>
              <a:ext uri="{FF2B5EF4-FFF2-40B4-BE49-F238E27FC236}">
                <a16:creationId xmlns:a16="http://schemas.microsoft.com/office/drawing/2014/main" xmlns="" id="{D422979F-59B3-4CF6-ABCB-D60DAE1B7840}"/>
              </a:ext>
            </a:extLst>
          </p:cNvPr>
          <p:cNvSpPr/>
          <p:nvPr/>
        </p:nvSpPr>
        <p:spPr>
          <a:xfrm>
            <a:off x="107504" y="0"/>
            <a:ext cx="8928992" cy="928670"/>
          </a:xfrm>
          <a:prstGeom prst="ribbon2">
            <a:avLst/>
          </a:prstGeom>
          <a:solidFill>
            <a:schemeClr val="accent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82153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</a:tabLst>
            </a:pP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для ролика: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4475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фото- и видеоматериалы (или свои, или скаченные из Интернета);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4475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иллюстрации и музыка (так же – или свои, или скаченные из Сети), </a:t>
            </a:r>
            <a:r>
              <a:rPr lang="ru-RU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озвучка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(если есть возможность, лучше профессиональная);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4475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цитаты из рекламируемого произведения;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4475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разворот	обложки	с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аннотацией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(если	обложки	нет,	ее	можно	заказать	у дизайнеров);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4475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работы.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</a:tabLst>
            </a:pP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работы должен быть ориентирован на четыре важных момента: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4475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</a:t>
            </a:r>
            <a:r>
              <a:rPr lang="ru-RU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буктрейлера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на что бы вы хотели обратить внимание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потенциального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читателя,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который смотрит ваш ролик, чем собираетесь его заинтриговать, какие эмоции вызвать, как подтолкнуть к покупке книги и ее прочтению;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4475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определить, какие именно картинки или отрывки видео соотносятся с идеей произведения и поставленной задачей;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4475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проверить, подойдет ли видео или иллюстративный ряд выбранной музыке (музыка обязательно должна сочетаться с информацией и картинками, положительно воздействовать на воображение зрителя);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4475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решить, как в ролике будет представлен текст – появлением на слайдах, субтитрами или же аудиозаписью – вместо музыки.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буктрейлера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создать двумя способами: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выразительные цитаты из текста – и под них найти подходящие иллюстрации, видео или музыку.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сначала выбрать иллюстрации, видео и музыку – и уже ориентируясь на этот материал, написать короткий сюжетный текст или подобрать необходимые цитаты из произведения.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нужно четко понимать, какой именно </a:t>
            </a:r>
            <a:r>
              <a:rPr lang="ru-RU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буктрейлер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 создаете –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атмосферный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или повествовательный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И, исходя из этого, подбирать и цитаты, и иллюстрации, и музыку. И в предварительном плане прописать: «картинка 1 = цитата 1 = музыкальный момент 1».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199"/>
            <a:ext cx="5155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Памятка для </a:t>
            </a:r>
          </a:p>
          <a:p>
            <a:pPr algn="ctr"/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создания </a:t>
            </a:r>
            <a:r>
              <a:rPr lang="ru-RU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Буктрейлера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5C82D350-6472-4505-AC23-FA08A2BA3241}"/>
              </a:ext>
            </a:extLst>
          </p:cNvPr>
          <p:cNvSpPr/>
          <p:nvPr/>
        </p:nvSpPr>
        <p:spPr>
          <a:xfrm>
            <a:off x="357158" y="3643314"/>
            <a:ext cx="8358246" cy="257176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5C82D350-6472-4505-AC23-FA08A2BA3241}"/>
              </a:ext>
            </a:extLst>
          </p:cNvPr>
          <p:cNvSpPr/>
          <p:nvPr/>
        </p:nvSpPr>
        <p:spPr>
          <a:xfrm>
            <a:off x="214282" y="1214422"/>
            <a:ext cx="8429684" cy="128588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Лента: наклоненная вверх 2">
            <a:extLst>
              <a:ext uri="{FF2B5EF4-FFF2-40B4-BE49-F238E27FC236}">
                <a16:creationId xmlns:a16="http://schemas.microsoft.com/office/drawing/2014/main" xmlns="" id="{72B2B86B-FEB1-4CDC-B269-69FA53362B22}"/>
              </a:ext>
            </a:extLst>
          </p:cNvPr>
          <p:cNvSpPr/>
          <p:nvPr/>
        </p:nvSpPr>
        <p:spPr>
          <a:xfrm>
            <a:off x="714348" y="214290"/>
            <a:ext cx="7632848" cy="944716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88641"/>
            <a:ext cx="8394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</a:tabLs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447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микрофон и камера – для создания собственных видео- и аудиоматериалов;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447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Windows Movie Maker,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SonyVegas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Movie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Maker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Office PowerPoint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Киностудия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Windows Live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довольно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простые программы, которые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легко освоить самостоятельно.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447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876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</a:tabLs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</a:tabLs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Буктрейлер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выходит в моду, но общие принципы его создания уже сформировались: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447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интервал ролика – 1-3 минуты. Желательно соблюдать единообразие иллюстраций: если рисованные иллюстрации – значит рисованные, если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аниме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значит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аниме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 фото – значит фото. При этом желательно соблюдать стилистику музыки и видеоряда.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Так, строгие картинки в стиле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вряд ли будут сочетаться с разухабистыми частушками, а классический «Вальс цветов» – с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аниме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Лента: наклоненная вверх 2">
            <a:extLst>
              <a:ext uri="{FF2B5EF4-FFF2-40B4-BE49-F238E27FC236}">
                <a16:creationId xmlns:a16="http://schemas.microsoft.com/office/drawing/2014/main" xmlns="" id="{72B2B86B-FEB1-4CDC-B269-69FA53362B22}"/>
              </a:ext>
            </a:extLst>
          </p:cNvPr>
          <p:cNvSpPr/>
          <p:nvPr/>
        </p:nvSpPr>
        <p:spPr>
          <a:xfrm>
            <a:off x="857224" y="2643182"/>
            <a:ext cx="7632848" cy="944716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создпния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буктрейлеров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буктрейлера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детей старшего дошкольного возраста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стихам С.Михалкова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571480"/>
          <a:ext cx="7929618" cy="6050393"/>
        </p:xfrm>
        <a:graphic>
          <a:graphicData uri="http://schemas.openxmlformats.org/drawingml/2006/table">
            <a:tbl>
              <a:tblPr/>
              <a:tblGrid>
                <a:gridCol w="2939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0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буктрейлера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«А что у вас? Легко и с юмором о важном!»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6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и  автор художественного произведения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Сборник стихов С.Михалкова «А что у вас?»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82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возрастная группа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группа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64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буктрейлера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Неигровой, повествовательный,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читательско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библиотечный, визуальный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04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сценарий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Звучит музыка «Тема к Усатому няню» , появляется портрет С.Михалкова.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Каждый ребёнок мечтает о щенке. Каждый ребёнок не хочет всё время слушаться старших, а делать всё по-своему. Каждый ребёнок обожает сладости. И каждый мечтает побыстрее научиться читать, но так, чтобы это произошло само собой... Замечательный поэт, классик детской литературы Сергей Владимирович  Михалков знал всё про жизнь ребят и написал такие стихи и сказки, которые запоминаются сразу и надолго.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Самые лучшие стихи и сказки знаменитого Сергея Михалкова с яркими и цветными картинками в самом большом сборнике! Здесь вас встретит Дядя Степа, Вам обязательно понравится непослушный щенок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Трезор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! Ведь он такой весёлый, с ним никогда не соскучишься! 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 попадете в самый настоящий цирк, разгадаете интересные загадки, споете веселые песенки, а потом, прочитав эту интересную книжку, будете с радостью рассказывать всем, какой отличный подарок вам сделали взрослые – книжку Сергея Михалкова! А, может быть, вы сами ее подарите мамам и папам? Ведь они тоже знают эти веселые и знакомые каждому с детства произведения! Не найдешь нигде такого! Только в книгах Михалкова!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теперь мы предлагаем вам окунуться в детский мир Сергея Михалкова вместе с ребятами из нашего детского сада!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что будет дальше, вы узнаете, когда прочитаете книгу стихов С.Михалкова «А что у вас?» Приятного прочтения!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Титры.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59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Ссылка на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буктрейлер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sng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  <a:hlinkClick r:id="rId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https://cloud.mail.ru/public/SBEW/4C1zrKvMu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375974" cy="59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</TotalTime>
  <Words>825</Words>
  <Application>Microsoft Office PowerPoint</Application>
  <PresentationFormat>Экран (4:3)</PresentationFormat>
  <Paragraphs>91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2021-06-09T12:28:46Z</dcterms:created>
  <dcterms:modified xsi:type="dcterms:W3CDTF">2021-06-10T13:07:11Z</dcterms:modified>
</cp:coreProperties>
</file>